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</p:sldMasterIdLst>
  <p:notesMasterIdLst>
    <p:notesMasterId r:id="rId26"/>
  </p:notesMasterIdLst>
  <p:sldIdLst>
    <p:sldId id="264" r:id="rId4"/>
    <p:sldId id="262" r:id="rId5"/>
    <p:sldId id="273" r:id="rId6"/>
    <p:sldId id="290" r:id="rId7"/>
    <p:sldId id="285" r:id="rId8"/>
    <p:sldId id="286" r:id="rId9"/>
    <p:sldId id="287" r:id="rId10"/>
    <p:sldId id="288" r:id="rId11"/>
    <p:sldId id="274" r:id="rId12"/>
    <p:sldId id="289" r:id="rId13"/>
    <p:sldId id="277" r:id="rId14"/>
    <p:sldId id="278" r:id="rId15"/>
    <p:sldId id="293" r:id="rId16"/>
    <p:sldId id="279" r:id="rId17"/>
    <p:sldId id="280" r:id="rId18"/>
    <p:sldId id="275" r:id="rId19"/>
    <p:sldId id="276" r:id="rId20"/>
    <p:sldId id="282" r:id="rId21"/>
    <p:sldId id="283" r:id="rId22"/>
    <p:sldId id="291" r:id="rId23"/>
    <p:sldId id="292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497"/>
    <a:srgbClr val="A76D05"/>
    <a:srgbClr val="90A7CC"/>
    <a:srgbClr val="5074AE"/>
    <a:srgbClr val="764D04"/>
    <a:srgbClr val="D4ECBA"/>
    <a:srgbClr val="708444"/>
    <a:srgbClr val="839A50"/>
    <a:srgbClr val="E9EFF7"/>
    <a:srgbClr val="D5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7192" autoAdjust="0"/>
  </p:normalViewPr>
  <p:slideViewPr>
    <p:cSldViewPr>
      <p:cViewPr>
        <p:scale>
          <a:sx n="98" d="100"/>
          <a:sy n="98" d="100"/>
        </p:scale>
        <p:origin x="-2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E5CE-C4E0-457F-A302-4F256B6DFC24}" type="datetimeFigureOut">
              <a:rPr lang="en-GB" smtClean="0"/>
              <a:pPr/>
              <a:t>05/11/2013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3A16-AB2D-42D7-AAB6-30B3AC4DCB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0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Dissemination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COPERNICUS Global Land Products </a:t>
            </a:r>
            <a:r>
              <a:rPr lang="de-DE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PNT National Remote </a:t>
            </a:r>
            <a:r>
              <a:rPr lang="de-DE" baseline="0" dirty="0" err="1" smtClean="0"/>
              <a:t>Sensing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Spain</a:t>
            </a:r>
          </a:p>
          <a:p>
            <a:r>
              <a:rPr lang="de-DE" baseline="0" dirty="0" err="1" smtClean="0"/>
              <a:t>Hosted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Spain / </a:t>
            </a:r>
            <a:r>
              <a:rPr lang="de-DE" baseline="0" dirty="0" err="1" smtClean="0"/>
              <a:t>Ministry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Planning</a:t>
            </a:r>
            <a:r>
              <a:rPr lang="de-DE" baseline="0" dirty="0" smtClean="0"/>
              <a:t> (National </a:t>
            </a:r>
            <a:r>
              <a:rPr lang="de-DE" baseline="0" dirty="0" err="1" smtClean="0"/>
              <a:t>Geographic</a:t>
            </a:r>
            <a:r>
              <a:rPr lang="de-DE" baseline="0" dirty="0" smtClean="0"/>
              <a:t> Institute)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Factor</a:t>
            </a:r>
            <a:r>
              <a:rPr lang="de-DE" dirty="0" smtClean="0"/>
              <a:t> C: </a:t>
            </a:r>
            <a:r>
              <a:rPr lang="de-DE" dirty="0" err="1" smtClean="0"/>
              <a:t>cropping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baseline="0" dirty="0" smtClean="0"/>
              <a:t> (e.g. </a:t>
            </a:r>
            <a:r>
              <a:rPr lang="de-DE" baseline="0" dirty="0" err="1" smtClean="0"/>
              <a:t>tillage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coverage</a:t>
            </a:r>
            <a:r>
              <a:rPr lang="de-DE" baseline="0" dirty="0" smtClean="0"/>
              <a:t>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Erosividad</a:t>
            </a:r>
            <a:r>
              <a:rPr lang="de-DE" dirty="0" smtClean="0"/>
              <a:t> 	 - </a:t>
            </a:r>
            <a:r>
              <a:rPr lang="de-DE" dirty="0" err="1" smtClean="0"/>
              <a:t>Erosivity</a:t>
            </a:r>
            <a:r>
              <a:rPr lang="de-DE" dirty="0" smtClean="0"/>
              <a:t> (</a:t>
            </a:r>
            <a:r>
              <a:rPr lang="de-DE" dirty="0" err="1" smtClean="0"/>
              <a:t>rainfall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erosivity</a:t>
            </a:r>
            <a:r>
              <a:rPr lang="de-DE" baseline="0" dirty="0" smtClean="0"/>
              <a:t> - </a:t>
            </a:r>
            <a:r>
              <a:rPr lang="de-DE" baseline="0" dirty="0" err="1" smtClean="0"/>
              <a:t>depends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rainfall</a:t>
            </a:r>
            <a:r>
              <a:rPr lang="de-DE" baseline="0" dirty="0" smtClean="0"/>
              <a:t>)</a:t>
            </a:r>
            <a:endParaRPr lang="de-DE" dirty="0" smtClean="0"/>
          </a:p>
          <a:p>
            <a:r>
              <a:rPr lang="de-DE" dirty="0" err="1" smtClean="0"/>
              <a:t>Erodivilidad</a:t>
            </a:r>
            <a:r>
              <a:rPr lang="de-DE" dirty="0" smtClean="0"/>
              <a:t> 	– </a:t>
            </a:r>
            <a:r>
              <a:rPr lang="de-DE" dirty="0" err="1" smtClean="0"/>
              <a:t>Erodability</a:t>
            </a:r>
            <a:r>
              <a:rPr lang="de-DE" dirty="0" smtClean="0"/>
              <a:t> (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erodibility</a:t>
            </a:r>
            <a:r>
              <a:rPr lang="de-DE" dirty="0" smtClean="0"/>
              <a:t> – </a:t>
            </a:r>
            <a:r>
              <a:rPr lang="de-DE" dirty="0" err="1" smtClean="0"/>
              <a:t>depends</a:t>
            </a:r>
            <a:r>
              <a:rPr lang="de-DE" dirty="0" smtClean="0"/>
              <a:t> 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substrate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Pendiente</a:t>
            </a:r>
            <a:r>
              <a:rPr lang="de-DE" dirty="0" smtClean="0"/>
              <a:t> 	– </a:t>
            </a:r>
            <a:r>
              <a:rPr lang="de-DE" dirty="0" err="1" smtClean="0"/>
              <a:t>Slope</a:t>
            </a:r>
            <a:r>
              <a:rPr lang="de-DE" dirty="0" smtClean="0"/>
              <a:t> / </a:t>
            </a:r>
            <a:r>
              <a:rPr lang="de-DE" dirty="0" err="1" smtClean="0"/>
              <a:t>steepness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Longitud</a:t>
            </a:r>
            <a:r>
              <a:rPr lang="de-DE" dirty="0" smtClean="0"/>
              <a:t> 	- </a:t>
            </a:r>
            <a:r>
              <a:rPr lang="de-DE" dirty="0" err="1" smtClean="0"/>
              <a:t>Slope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r>
              <a:rPr lang="en-GB" baseline="0" dirty="0" smtClean="0"/>
              <a:t> forms will be distributed and people will be encouraged to complete them in this time.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floor up to questions.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/>
          <a:lstStyle>
            <a:lvl1pPr marL="452438" indent="-4318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8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6096000" cy="472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1828800" cy="3581400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Tx/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9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6000"/>
            <a:ext cx="8229600" cy="1828800"/>
          </a:xfrm>
          <a:prstGeom prst="rect">
            <a:avLst/>
          </a:prstGeom>
        </p:spPr>
        <p:txBody>
          <a:bodyPr/>
          <a:lstStyle>
            <a:lvl1pPr marL="20638" indent="0" algn="ctr">
              <a:buSzPct val="90000"/>
              <a:buFont typeface="Arial" pitchFamily="34" charset="0"/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0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6.jpe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15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505200" y="1295400"/>
            <a:ext cx="3861740" cy="3828905"/>
            <a:chOff x="3431712" y="1371600"/>
            <a:chExt cx="3861740" cy="3828905"/>
          </a:xfrm>
        </p:grpSpPr>
        <p:sp>
          <p:nvSpPr>
            <p:cNvPr id="37" name="Oval 36"/>
            <p:cNvSpPr/>
            <p:nvPr userDrawn="1"/>
          </p:nvSpPr>
          <p:spPr>
            <a:xfrm rot="19173240">
              <a:off x="3431712" y="1619105"/>
              <a:ext cx="3657600" cy="3581400"/>
            </a:xfrm>
            <a:prstGeom prst="ellipse">
              <a:avLst/>
            </a:prstGeom>
            <a:solidFill>
              <a:srgbClr val="F7A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 rot="19173240">
              <a:off x="3940652" y="13716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240993" y="1665685"/>
              <a:ext cx="2752117" cy="2694781"/>
            </a:xfrm>
            <a:prstGeom prst="ellipse">
              <a:avLst/>
            </a:prstGeom>
            <a:solidFill>
              <a:srgbClr val="ABC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 userDrawn="1"/>
        </p:nvSpPr>
        <p:spPr>
          <a:xfrm rot="8556243">
            <a:off x="424403" y="2749558"/>
            <a:ext cx="3657600" cy="3581400"/>
          </a:xfrm>
          <a:prstGeom prst="ellipse">
            <a:avLst/>
          </a:prstGeom>
          <a:solidFill>
            <a:srgbClr val="A8E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 rot="19173240">
            <a:off x="3505200" y="1542905"/>
            <a:ext cx="3657600" cy="35814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 rot="19173240">
            <a:off x="4014140" y="1295400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 rot="19173240">
            <a:off x="4348741" y="1623030"/>
            <a:ext cx="2683600" cy="2627694"/>
          </a:xfrm>
          <a:prstGeom prst="ellipse">
            <a:avLst/>
          </a:prstGeom>
          <a:solidFill>
            <a:srgbClr val="ABC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 rot="8556243">
            <a:off x="15304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 rot="8556243">
            <a:off x="453382" y="3516812"/>
            <a:ext cx="2752117" cy="2694781"/>
          </a:xfrm>
          <a:prstGeom prst="ellipse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 userDrawn="1"/>
        </p:nvSpPr>
        <p:spPr>
          <a:xfrm rot="8556243">
            <a:off x="423763" y="2749558"/>
            <a:ext cx="3657600" cy="3581400"/>
          </a:xfrm>
          <a:prstGeom prst="ellipse">
            <a:avLst/>
          </a:prstGeom>
          <a:solidFill>
            <a:srgbClr val="803D0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 userDrawn="1"/>
        </p:nvSpPr>
        <p:spPr>
          <a:xfrm rot="8556243">
            <a:off x="15240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 userDrawn="1"/>
        </p:nvSpPr>
        <p:spPr>
          <a:xfrm rot="8556243">
            <a:off x="502861" y="3551375"/>
            <a:ext cx="2682000" cy="26280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038600" y="478792"/>
            <a:ext cx="5105400" cy="1045207"/>
            <a:chOff x="1981201" y="152400"/>
            <a:chExt cx="7162800" cy="914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2093756" y="254000"/>
              <a:ext cx="7050245" cy="711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81201" y="152400"/>
              <a:ext cx="229898" cy="9144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181100" y="2740594"/>
            <a:ext cx="6781800" cy="1526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Global Monitoring for Environment and Security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"/>
          <a:stretch/>
        </p:blipFill>
        <p:spPr>
          <a:xfrm>
            <a:off x="0" y="0"/>
            <a:ext cx="4138245" cy="1633214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936998" y="4432827"/>
            <a:ext cx="5166667" cy="2098957"/>
            <a:chOff x="3936998" y="4432827"/>
            <a:chExt cx="5166667" cy="2098957"/>
          </a:xfrm>
        </p:grpSpPr>
        <p:pic>
          <p:nvPicPr>
            <p:cNvPr id="26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31185" y="6042322"/>
              <a:ext cx="639349" cy="456678"/>
            </a:xfrm>
            <a:prstGeom prst="rect">
              <a:avLst/>
            </a:prstGeom>
            <a:noFill/>
          </p:spPr>
        </p:pic>
        <p:pic>
          <p:nvPicPr>
            <p:cNvPr id="27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9742" y="6045552"/>
              <a:ext cx="448655" cy="448655"/>
            </a:xfrm>
            <a:prstGeom prst="rect">
              <a:avLst/>
            </a:prstGeom>
            <a:noFill/>
          </p:spPr>
        </p:pic>
        <p:pic>
          <p:nvPicPr>
            <p:cNvPr id="28" name="Picture 27" descr="Logo_GAF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4876800" y="5472717"/>
              <a:ext cx="888050" cy="268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844" y="6007975"/>
              <a:ext cx="414565" cy="523809"/>
            </a:xfrm>
            <a:prstGeom prst="rect">
              <a:avLst/>
            </a:prstGeom>
          </p:spPr>
        </p:pic>
        <p:pic>
          <p:nvPicPr>
            <p:cNvPr id="30" name="Picture 29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6998" y="5194304"/>
              <a:ext cx="825496" cy="825496"/>
            </a:xfrm>
            <a:prstGeom prst="rect">
              <a:avLst/>
            </a:prstGeom>
            <a:noFill/>
          </p:spPr>
        </p:pic>
        <p:pic>
          <p:nvPicPr>
            <p:cNvPr id="31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6852" y="6020580"/>
              <a:ext cx="491246" cy="500161"/>
            </a:xfrm>
            <a:prstGeom prst="rect">
              <a:avLst/>
            </a:prstGeom>
            <a:noFill/>
          </p:spPr>
        </p:pic>
        <p:pic>
          <p:nvPicPr>
            <p:cNvPr id="32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25" y="5285940"/>
              <a:ext cx="1916340" cy="65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TPZ_logo_800px.gif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5889782" y="5334000"/>
              <a:ext cx="1303254" cy="418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072" y="4432827"/>
              <a:ext cx="1404812" cy="1039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/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329" y="6019800"/>
              <a:ext cx="1001868" cy="506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756" y="254000"/>
            <a:ext cx="7050245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1981201" y="152400"/>
            <a:ext cx="229898" cy="914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"/>
          <a:stretch/>
        </p:blipFill>
        <p:spPr>
          <a:xfrm>
            <a:off x="0" y="119386"/>
            <a:ext cx="2143125" cy="84581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362200" y="342900"/>
            <a:ext cx="6705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>
            <a:off x="2492852" y="327251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52400" y="1295400"/>
            <a:ext cx="7214540" cy="5210277"/>
            <a:chOff x="152400" y="1295400"/>
            <a:chExt cx="7214540" cy="5210277"/>
          </a:xfrm>
        </p:grpSpPr>
        <p:sp>
          <p:nvSpPr>
            <p:cNvPr id="36" name="Oval 35"/>
            <p:cNvSpPr/>
            <p:nvPr userDrawn="1"/>
          </p:nvSpPr>
          <p:spPr>
            <a:xfrm rot="8556243">
              <a:off x="424403" y="2749558"/>
              <a:ext cx="3657600" cy="3581400"/>
            </a:xfrm>
            <a:prstGeom prst="ellipse">
              <a:avLst/>
            </a:prstGeom>
            <a:solidFill>
              <a:srgbClr val="84B23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 rot="19173240">
              <a:off x="3505200" y="1542905"/>
              <a:ext cx="3657600" cy="35814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4014140" y="1295400"/>
              <a:ext cx="3352800" cy="3282950"/>
              <a:chOff x="3940652" y="1371600"/>
              <a:chExt cx="3352800" cy="3282950"/>
            </a:xfrm>
          </p:grpSpPr>
          <p:sp>
            <p:nvSpPr>
              <p:cNvPr id="46" name="Oval 45"/>
              <p:cNvSpPr/>
              <p:nvPr userDrawn="1"/>
            </p:nvSpPr>
            <p:spPr>
              <a:xfrm rot="19173240">
                <a:off x="3940652" y="1371600"/>
                <a:ext cx="3352800" cy="3282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 rot="19173240">
                <a:off x="4240993" y="1665685"/>
                <a:ext cx="2752117" cy="2694781"/>
              </a:xfrm>
              <a:prstGeom prst="ellipse">
                <a:avLst/>
              </a:prstGeom>
              <a:solidFill>
                <a:srgbClr val="ABC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 userDrawn="1"/>
          </p:nvSpPr>
          <p:spPr>
            <a:xfrm rot="19173240">
              <a:off x="4014140" y="12954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348741" y="1623030"/>
              <a:ext cx="2683600" cy="2627694"/>
            </a:xfrm>
            <a:prstGeom prst="ellipse">
              <a:avLst/>
            </a:prstGeom>
            <a:solidFill>
              <a:srgbClr val="ABC3D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 rot="8556243">
              <a:off x="15304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 rot="8556243">
              <a:off x="453382" y="3516812"/>
              <a:ext cx="2752117" cy="2694781"/>
            </a:xfrm>
            <a:prstGeom prst="ellipse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 rot="8556243">
              <a:off x="15240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 rot="8556243">
              <a:off x="502861" y="3551375"/>
              <a:ext cx="2682000" cy="26280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35496" y="6235054"/>
            <a:ext cx="6573869" cy="577959"/>
            <a:chOff x="2253203" y="6235054"/>
            <a:chExt cx="6573869" cy="577959"/>
          </a:xfrm>
        </p:grpSpPr>
        <p:pic>
          <p:nvPicPr>
            <p:cNvPr id="31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71729" y="6457140"/>
              <a:ext cx="355343" cy="253816"/>
            </a:xfrm>
            <a:prstGeom prst="rect">
              <a:avLst/>
            </a:prstGeom>
            <a:noFill/>
          </p:spPr>
        </p:pic>
        <p:pic>
          <p:nvPicPr>
            <p:cNvPr id="32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7370" y="6458935"/>
              <a:ext cx="249357" cy="249357"/>
            </a:xfrm>
            <a:prstGeom prst="rect">
              <a:avLst/>
            </a:prstGeom>
            <a:noFill/>
          </p:spPr>
        </p:pic>
        <p:pic>
          <p:nvPicPr>
            <p:cNvPr id="33" name="Picture 32" descr="Logo_GAF.jp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5661236" y="6510777"/>
              <a:ext cx="493568" cy="1493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318" y="6438050"/>
              <a:ext cx="230410" cy="291127"/>
            </a:xfrm>
            <a:prstGeom prst="rect">
              <a:avLst/>
            </a:prstGeom>
          </p:spPr>
        </p:pic>
        <p:pic>
          <p:nvPicPr>
            <p:cNvPr id="45" name="Picture 44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73439" y="6354212"/>
              <a:ext cx="458801" cy="458801"/>
            </a:xfrm>
            <a:prstGeom prst="rect">
              <a:avLst/>
            </a:prstGeom>
            <a:noFill/>
          </p:spPr>
        </p:pic>
        <p:pic>
          <p:nvPicPr>
            <p:cNvPr id="57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90881" y="6445056"/>
              <a:ext cx="273029" cy="277984"/>
            </a:xfrm>
            <a:prstGeom prst="rect">
              <a:avLst/>
            </a:prstGeom>
            <a:noFill/>
          </p:spPr>
        </p:pic>
        <p:pic>
          <p:nvPicPr>
            <p:cNvPr id="58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6397081"/>
              <a:ext cx="1065080" cy="36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TPZ_logo_800px.gif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4793635" y="6438050"/>
              <a:ext cx="724334" cy="23269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203" y="6235054"/>
              <a:ext cx="780778" cy="577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/>
            <p:cNvPicPr/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457140"/>
              <a:ext cx="556827" cy="2816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4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gn.es/P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pnt.wordpres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787"/>
            <a:ext cx="9144000" cy="2716213"/>
          </a:xfrm>
        </p:spPr>
        <p:txBody>
          <a:bodyPr/>
          <a:lstStyle/>
          <a:p>
            <a:r>
              <a:rPr lang="en-GB" dirty="0" smtClean="0"/>
              <a:t>User Awareness &amp; Training:</a:t>
            </a:r>
            <a:br>
              <a:rPr lang="en-GB" dirty="0" smtClean="0"/>
            </a:br>
            <a:r>
              <a:rPr lang="en-GB" sz="5400" dirty="0" smtClean="0">
                <a:solidFill>
                  <a:schemeClr val="tx2">
                    <a:lumMod val="50000"/>
                  </a:schemeClr>
                </a:solidFill>
              </a:rPr>
              <a:t>Global Land Products for Regional Applications  -Spain -</a:t>
            </a:r>
            <a:r>
              <a:rPr lang="en-GB" sz="4000" i="1" dirty="0" smtClean="0"/>
              <a:t/>
            </a:r>
            <a:br>
              <a:rPr lang="en-GB" sz="4000" i="1" dirty="0" smtClean="0"/>
            </a:br>
            <a:r>
              <a:rPr lang="en-GB" sz="2400" dirty="0" smtClean="0"/>
              <a:t>Bucharest, Romania – </a:t>
            </a:r>
            <a:r>
              <a:rPr lang="en-GB" sz="2400" dirty="0"/>
              <a:t>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 2013</a:t>
            </a:r>
            <a:r>
              <a:rPr lang="en-GB" sz="2400" i="1" smtClean="0"/>
              <a:t/>
            </a:r>
            <a:br>
              <a:rPr lang="en-GB" sz="2400" i="1" smtClean="0"/>
            </a:br>
            <a:r>
              <a:rPr lang="en-GB" sz="2400" i="1" smtClean="0"/>
              <a:t>GAF </a:t>
            </a:r>
            <a:r>
              <a:rPr lang="en-GB" sz="2400" i="1" dirty="0" smtClean="0"/>
              <a:t>AG &amp; EOMAP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407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81800" cy="533400"/>
          </a:xfrm>
        </p:spPr>
        <p:txBody>
          <a:bodyPr/>
          <a:lstStyle/>
          <a:p>
            <a:r>
              <a:rPr lang="en-GB" dirty="0"/>
              <a:t>Applications </a:t>
            </a:r>
            <a:r>
              <a:rPr lang="en-GB" dirty="0" smtClean="0"/>
              <a:t>– Soil Erosion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sz="3200" b="1" dirty="0" smtClean="0"/>
              <a:t>Results:</a:t>
            </a:r>
          </a:p>
          <a:p>
            <a:pPr lvl="1"/>
            <a:r>
              <a:rPr lang="de-DE" sz="2800" dirty="0" smtClean="0"/>
              <a:t>Improvement </a:t>
            </a:r>
            <a:r>
              <a:rPr lang="de-DE" sz="2800" dirty="0"/>
              <a:t>of the Soil Loss </a:t>
            </a:r>
            <a:r>
              <a:rPr lang="de-DE" sz="2800" dirty="0" smtClean="0"/>
              <a:t>Model;</a:t>
            </a:r>
            <a:endParaRPr lang="de-DE" sz="2800" dirty="0"/>
          </a:p>
          <a:p>
            <a:pPr lvl="1"/>
            <a:r>
              <a:rPr lang="de-DE" sz="2800" dirty="0" smtClean="0"/>
              <a:t>Cost </a:t>
            </a:r>
            <a:r>
              <a:rPr lang="de-DE" sz="2800" dirty="0"/>
              <a:t>reduction through use of GMES/COPERNICUS products </a:t>
            </a:r>
            <a:r>
              <a:rPr lang="de-DE" sz="2800" dirty="0" smtClean="0"/>
              <a:t>and services</a:t>
            </a:r>
            <a:r>
              <a:rPr lang="de-DE" sz="2800" dirty="0"/>
              <a:t>;</a:t>
            </a:r>
          </a:p>
          <a:p>
            <a:pPr lvl="1"/>
            <a:r>
              <a:rPr lang="de-DE" sz="2800" dirty="0" smtClean="0"/>
              <a:t>Improved </a:t>
            </a:r>
            <a:r>
              <a:rPr lang="de-DE" sz="2800" dirty="0"/>
              <a:t>information generation as REDIAM is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focal</a:t>
            </a:r>
            <a:r>
              <a:rPr lang="de-DE" sz="2800" dirty="0" smtClean="0"/>
              <a:t> </a:t>
            </a:r>
            <a:r>
              <a:rPr lang="de-DE" sz="2800" dirty="0"/>
              <a:t>point for env. reporting to </a:t>
            </a:r>
            <a:r>
              <a:rPr lang="de-DE" sz="2800" dirty="0" smtClean="0"/>
              <a:t>EEA</a:t>
            </a:r>
          </a:p>
          <a:p>
            <a:pPr>
              <a:buNone/>
            </a:pPr>
            <a:r>
              <a:rPr lang="de-DE" sz="3200" b="1" dirty="0" err="1" smtClean="0"/>
              <a:t>Preliminary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feedback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users</a:t>
            </a:r>
            <a:r>
              <a:rPr lang="de-DE" sz="3200" b="1" dirty="0" smtClean="0"/>
              <a:t>:</a:t>
            </a:r>
          </a:p>
          <a:p>
            <a:pPr lvl="1"/>
            <a:r>
              <a:rPr lang="de-DE" sz="2800" dirty="0" smtClean="0"/>
              <a:t>Higher resolution of products favourable;</a:t>
            </a:r>
          </a:p>
          <a:p>
            <a:pPr lvl="1"/>
            <a:r>
              <a:rPr lang="de-DE" sz="2800" dirty="0" smtClean="0"/>
              <a:t>Easier and faster access to Copernicus products</a:t>
            </a:r>
          </a:p>
        </p:txBody>
      </p:sp>
    </p:spTree>
    <p:extLst>
      <p:ext uri="{BB962C8B-B14F-4D97-AF65-F5344CB8AC3E}">
        <p14:creationId xmlns:p14="http://schemas.microsoft.com/office/powerpoint/2010/main" val="17958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04800" y="1371601"/>
            <a:ext cx="2514600" cy="2895600"/>
          </a:xfrm>
        </p:spPr>
        <p:txBody>
          <a:bodyPr/>
          <a:lstStyle/>
          <a:p>
            <a:r>
              <a:rPr lang="en-GB" sz="2400" dirty="0" smtClean="0"/>
              <a:t>Current operational procedure for soil erosion monitoring and Factor C estimation</a:t>
            </a:r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Erosion </a:t>
            </a:r>
            <a:r>
              <a:rPr lang="de-DE" dirty="0" err="1" smtClean="0"/>
              <a:t>Estimate</a:t>
            </a:r>
            <a:r>
              <a:rPr lang="de-DE" dirty="0" smtClean="0"/>
              <a:t> (</a:t>
            </a:r>
            <a:r>
              <a:rPr lang="de-DE" dirty="0" err="1" smtClean="0"/>
              <a:t>past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6324600" cy="458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06000" y="1371600"/>
            <a:ext cx="3046800" cy="4830763"/>
          </a:xfrm>
        </p:spPr>
        <p:txBody>
          <a:bodyPr/>
          <a:lstStyle/>
          <a:p>
            <a:r>
              <a:rPr lang="en-GB" sz="2400" dirty="0" smtClean="0"/>
              <a:t>Flowchart of the Copernicus </a:t>
            </a:r>
            <a:r>
              <a:rPr lang="en-GB" sz="2400" dirty="0" err="1" smtClean="0">
                <a:solidFill>
                  <a:schemeClr val="accent1"/>
                </a:solidFill>
              </a:rPr>
              <a:t>FCover</a:t>
            </a:r>
            <a:r>
              <a:rPr lang="en-GB" sz="2400" dirty="0" smtClean="0"/>
              <a:t> product implementation into the soil erosion monitoring chain (crosses indicates removed products)</a:t>
            </a:r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Erosion </a:t>
            </a:r>
            <a:r>
              <a:rPr lang="de-DE" dirty="0" err="1" smtClean="0"/>
              <a:t>Estimate</a:t>
            </a:r>
            <a:r>
              <a:rPr lang="de-DE" dirty="0" smtClean="0"/>
              <a:t> (</a:t>
            </a:r>
            <a:r>
              <a:rPr lang="de-DE" dirty="0" err="1" smtClean="0"/>
              <a:t>updated</a:t>
            </a:r>
            <a:r>
              <a:rPr lang="de-DE" dirty="0" smtClean="0"/>
              <a:t>)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51942"/>
            <a:ext cx="5867400" cy="44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81800" cy="533400"/>
          </a:xfrm>
        </p:spPr>
        <p:txBody>
          <a:bodyPr/>
          <a:lstStyle/>
          <a:p>
            <a:r>
              <a:rPr lang="en-GB" dirty="0"/>
              <a:t>Applications </a:t>
            </a:r>
            <a:r>
              <a:rPr lang="en-GB" dirty="0" smtClean="0"/>
              <a:t>– Soil Erosion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sz="3200" b="1" dirty="0" smtClean="0"/>
              <a:t>Results:</a:t>
            </a:r>
          </a:p>
          <a:p>
            <a:pPr lvl="1"/>
            <a:r>
              <a:rPr lang="de-DE" sz="2800" dirty="0" smtClean="0"/>
              <a:t>Improvement </a:t>
            </a:r>
            <a:r>
              <a:rPr lang="de-DE" sz="2800" dirty="0"/>
              <a:t>of the Soil Loss </a:t>
            </a:r>
            <a:r>
              <a:rPr lang="de-DE" sz="2800" dirty="0" smtClean="0"/>
              <a:t>Model;</a:t>
            </a:r>
            <a:endParaRPr lang="de-DE" sz="2800" dirty="0"/>
          </a:p>
          <a:p>
            <a:pPr lvl="1"/>
            <a:r>
              <a:rPr lang="de-DE" sz="2800" dirty="0" smtClean="0"/>
              <a:t>Cost </a:t>
            </a:r>
            <a:r>
              <a:rPr lang="de-DE" sz="2800" dirty="0"/>
              <a:t>reduction through use of GMES/COPERNICUS products and </a:t>
            </a:r>
            <a:r>
              <a:rPr lang="de-DE" sz="2800" dirty="0" smtClean="0"/>
              <a:t>services;</a:t>
            </a:r>
            <a:endParaRPr lang="de-DE" sz="2800" dirty="0"/>
          </a:p>
          <a:p>
            <a:pPr lvl="1"/>
            <a:r>
              <a:rPr lang="de-DE" sz="2800" dirty="0" smtClean="0"/>
              <a:t>Improved </a:t>
            </a:r>
            <a:r>
              <a:rPr lang="de-DE" sz="2800" dirty="0"/>
              <a:t>information generation as REDIAM is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focal</a:t>
            </a:r>
            <a:r>
              <a:rPr lang="de-DE" sz="2800" dirty="0" smtClean="0"/>
              <a:t> </a:t>
            </a:r>
            <a:r>
              <a:rPr lang="de-DE" sz="2800" dirty="0"/>
              <a:t>point for env. reporting to </a:t>
            </a:r>
            <a:r>
              <a:rPr lang="de-DE" sz="2800" dirty="0" smtClean="0"/>
              <a:t>EEA</a:t>
            </a:r>
          </a:p>
          <a:p>
            <a:pPr>
              <a:buNone/>
            </a:pPr>
            <a:r>
              <a:rPr lang="de-DE" sz="3200" b="1" dirty="0" err="1" smtClean="0"/>
              <a:t>Preliminary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feedback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users</a:t>
            </a:r>
            <a:r>
              <a:rPr lang="de-DE" sz="3200" b="1" dirty="0" smtClean="0"/>
              <a:t>:</a:t>
            </a:r>
          </a:p>
          <a:p>
            <a:pPr lvl="1"/>
            <a:r>
              <a:rPr lang="de-DE" sz="2800" dirty="0" smtClean="0"/>
              <a:t>Higher </a:t>
            </a:r>
            <a:r>
              <a:rPr lang="de-DE" sz="2800" dirty="0" err="1" smtClean="0"/>
              <a:t>resolution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products</a:t>
            </a:r>
            <a:r>
              <a:rPr lang="de-DE" sz="2800" dirty="0" smtClean="0"/>
              <a:t> </a:t>
            </a:r>
            <a:r>
              <a:rPr lang="de-DE" sz="2800" dirty="0" err="1" smtClean="0"/>
              <a:t>favourable</a:t>
            </a:r>
            <a:endParaRPr lang="de-DE" sz="2800" dirty="0" smtClean="0"/>
          </a:p>
          <a:p>
            <a:pPr lvl="1"/>
            <a:r>
              <a:rPr lang="de-DE" sz="2800" dirty="0" err="1" smtClean="0"/>
              <a:t>Easier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faster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Copernicus </a:t>
            </a:r>
            <a:r>
              <a:rPr lang="de-DE" sz="2800" dirty="0" err="1" smtClean="0"/>
              <a:t>products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7958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296000"/>
            <a:ext cx="8534400" cy="4830763"/>
          </a:xfrm>
        </p:spPr>
        <p:txBody>
          <a:bodyPr/>
          <a:lstStyle/>
          <a:p>
            <a:pPr marL="20638" indent="0">
              <a:spcBef>
                <a:spcPts val="1200"/>
              </a:spcBef>
              <a:buNone/>
            </a:pPr>
            <a:r>
              <a:rPr lang="en-GB" sz="2400" b="1" dirty="0" smtClean="0"/>
              <a:t>Context: </a:t>
            </a:r>
            <a:r>
              <a:rPr lang="en-GB" sz="2400" dirty="0" smtClean="0"/>
              <a:t>Drought and water availability are key factors in </a:t>
            </a:r>
            <a:r>
              <a:rPr lang="en-GB" sz="2400" b="1" dirty="0" smtClean="0"/>
              <a:t>farm management and forage</a:t>
            </a:r>
            <a:r>
              <a:rPr lang="en-GB" sz="2400" dirty="0" smtClean="0"/>
              <a:t> production. Information on drought, vegetation status and water availability are important for farm / cattle management to react in time on shortcomings </a:t>
            </a:r>
          </a:p>
          <a:p>
            <a:pPr marL="20638" indent="0">
              <a:spcBef>
                <a:spcPts val="1200"/>
              </a:spcBef>
              <a:buNone/>
            </a:pPr>
            <a:r>
              <a:rPr lang="en-GB" sz="2400" b="1" dirty="0" smtClean="0"/>
              <a:t>Purpose: </a:t>
            </a:r>
            <a:r>
              <a:rPr lang="en-GB" sz="2400" dirty="0" smtClean="0"/>
              <a:t>The Junta de Andalusia / IFAPA is </a:t>
            </a:r>
            <a:r>
              <a:rPr lang="en-GB" sz="2400" b="1" dirty="0" smtClean="0">
                <a:solidFill>
                  <a:schemeClr val="accent1"/>
                </a:solidFill>
              </a:rPr>
              <a:t>monitoring pasture / forage availability</a:t>
            </a:r>
            <a:r>
              <a:rPr lang="en-GB" sz="2400" dirty="0" smtClean="0"/>
              <a:t> through dedicated models. COPERNICUS products are used to improve the models and hence improve information and advise for farmers </a:t>
            </a:r>
          </a:p>
          <a:p>
            <a:pPr marL="0" indent="0" algn="just" hangingPunct="0">
              <a:spcBef>
                <a:spcPts val="1200"/>
              </a:spcBef>
              <a:buNone/>
            </a:pPr>
            <a:r>
              <a:rPr lang="en-GB" sz="2400" b="1" dirty="0" smtClean="0"/>
              <a:t>Users: </a:t>
            </a:r>
            <a:r>
              <a:rPr lang="en-GB" sz="2400" dirty="0" smtClean="0"/>
              <a:t>IFAPA is 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Institute for Research and Education for Agriculture and Fishery </a:t>
            </a:r>
            <a:r>
              <a:rPr lang="en-US" sz="2400" dirty="0" smtClean="0"/>
              <a:t>(under CAPMA) </a:t>
            </a:r>
            <a:r>
              <a:rPr lang="en-GB" sz="2400" dirty="0" smtClean="0"/>
              <a:t>providing research and advice for farms, agro-industries and administrations in Andalusia</a:t>
            </a:r>
            <a:endParaRPr lang="it-IT" sz="2400" dirty="0" smtClean="0"/>
          </a:p>
          <a:p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533400"/>
          </a:xfrm>
        </p:spPr>
        <p:txBody>
          <a:bodyPr/>
          <a:lstStyle/>
          <a:p>
            <a:r>
              <a:rPr lang="de-DE" dirty="0" err="1" smtClean="0"/>
              <a:t>Applications</a:t>
            </a:r>
            <a:r>
              <a:rPr lang="de-DE" dirty="0" smtClean="0"/>
              <a:t> – Farm Management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638800" y="990600"/>
            <a:ext cx="3505200" cy="5105400"/>
          </a:xfrm>
        </p:spPr>
        <p:txBody>
          <a:bodyPr/>
          <a:lstStyle/>
          <a:p>
            <a:pPr hangingPunct="0"/>
            <a:r>
              <a:rPr lang="en-GB" sz="2000" dirty="0" smtClean="0"/>
              <a:t>Using an adaptation of </a:t>
            </a:r>
            <a:r>
              <a:rPr lang="en-GB" sz="2000" b="1" dirty="0" err="1" smtClean="0"/>
              <a:t>Monteith</a:t>
            </a:r>
            <a:r>
              <a:rPr lang="en-GB" sz="2000" dirty="0" smtClean="0"/>
              <a:t> model (1977) for </a:t>
            </a:r>
            <a:r>
              <a:rPr lang="en-GB" sz="2000" b="1" dirty="0" smtClean="0"/>
              <a:t>biomass production </a:t>
            </a:r>
          </a:p>
          <a:p>
            <a:pPr hangingPunct="0"/>
            <a:r>
              <a:rPr lang="en-GB" sz="2000" b="1" i="1" dirty="0" smtClean="0"/>
              <a:t>NPP</a:t>
            </a:r>
            <a:r>
              <a:rPr lang="en-GB" sz="2000" dirty="0" smtClean="0"/>
              <a:t> (g/ha): net primary production</a:t>
            </a:r>
          </a:p>
          <a:p>
            <a:pPr hangingPunct="0"/>
            <a:r>
              <a:rPr lang="en-GB" sz="2000" b="1" i="1" dirty="0" smtClean="0"/>
              <a:t>PAR</a:t>
            </a:r>
            <a:r>
              <a:rPr lang="en-GB" sz="2000" dirty="0" smtClean="0"/>
              <a:t> (MJ): </a:t>
            </a:r>
            <a:r>
              <a:rPr lang="en-GB" sz="2000" dirty="0" err="1" smtClean="0"/>
              <a:t>photosynthetically</a:t>
            </a:r>
            <a:r>
              <a:rPr lang="en-GB" sz="2000" dirty="0" smtClean="0"/>
              <a:t> active radiation</a:t>
            </a:r>
            <a:endParaRPr lang="en-GB" sz="2000" i="1" dirty="0" smtClean="0"/>
          </a:p>
          <a:p>
            <a:pPr hangingPunct="0"/>
            <a:r>
              <a:rPr lang="en-GB" sz="2000" b="1" i="1" dirty="0" smtClean="0"/>
              <a:t>ε</a:t>
            </a:r>
            <a:r>
              <a:rPr lang="en-GB" sz="2000" dirty="0" smtClean="0"/>
              <a:t> (g/MJ): the efficiency in the use of light</a:t>
            </a:r>
            <a:r>
              <a:rPr lang="en-GB" sz="2000" i="1" dirty="0" smtClean="0"/>
              <a:t> </a:t>
            </a:r>
          </a:p>
          <a:p>
            <a:pPr hangingPunct="0"/>
            <a:r>
              <a:rPr lang="en-GB" sz="2000" b="1" i="1" dirty="0" smtClean="0"/>
              <a:t>COPERNICUS  - FAPAR</a:t>
            </a:r>
            <a:r>
              <a:rPr lang="en-GB" sz="2000" dirty="0" smtClean="0"/>
              <a:t> (dimensionless): fraction of </a:t>
            </a:r>
            <a:r>
              <a:rPr lang="en-GB" sz="2000" dirty="0" err="1" smtClean="0"/>
              <a:t>photosynthetically</a:t>
            </a:r>
            <a:r>
              <a:rPr lang="en-GB" sz="2000" dirty="0" smtClean="0"/>
              <a:t> active radiation absorbed by vegetation</a:t>
            </a:r>
            <a:endParaRPr lang="de-DE" sz="2000" dirty="0" smtClean="0"/>
          </a:p>
          <a:p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858000" cy="533400"/>
          </a:xfrm>
        </p:spPr>
        <p:txBody>
          <a:bodyPr/>
          <a:lstStyle/>
          <a:p>
            <a:r>
              <a:rPr lang="de-DE" sz="3200" dirty="0" smtClean="0"/>
              <a:t>Farm </a:t>
            </a:r>
            <a:r>
              <a:rPr lang="de-DE" sz="3200" dirty="0" err="1" smtClean="0"/>
              <a:t>Managment</a:t>
            </a:r>
            <a:r>
              <a:rPr lang="de-DE" sz="3200" dirty="0" smtClean="0"/>
              <a:t> - </a:t>
            </a:r>
            <a:r>
              <a:rPr lang="de-DE" sz="3200" dirty="0" err="1" smtClean="0"/>
              <a:t>Pasture</a:t>
            </a:r>
            <a:r>
              <a:rPr lang="de-DE" sz="3200" dirty="0" smtClean="0"/>
              <a:t> </a:t>
            </a:r>
            <a:r>
              <a:rPr lang="de-DE" sz="3200" dirty="0" err="1" smtClean="0"/>
              <a:t>Monitoring</a:t>
            </a:r>
            <a:endParaRPr lang="de-DE" sz="3200" dirty="0"/>
          </a:p>
        </p:txBody>
      </p:sp>
      <p:pic>
        <p:nvPicPr>
          <p:cNvPr id="1026" name="Picture 2" descr="Diagrama de flujo - pe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914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Flowchart of the implementation for pastures monitoring</a:t>
            </a:r>
          </a:p>
        </p:txBody>
      </p:sp>
      <p:sp>
        <p:nvSpPr>
          <p:cNvPr id="7" name="Ellipse 6"/>
          <p:cNvSpPr/>
          <p:nvPr/>
        </p:nvSpPr>
        <p:spPr>
          <a:xfrm>
            <a:off x="1447800" y="1371600"/>
            <a:ext cx="1371600" cy="838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81800" cy="533400"/>
          </a:xfrm>
        </p:spPr>
        <p:txBody>
          <a:bodyPr/>
          <a:lstStyle/>
          <a:p>
            <a:r>
              <a:rPr lang="en-GB" dirty="0"/>
              <a:t>Applications </a:t>
            </a:r>
            <a:r>
              <a:rPr lang="en-GB" dirty="0" smtClean="0"/>
              <a:t>- Farm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sz="3200" b="1" dirty="0" smtClean="0"/>
              <a:t>Results: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 smtClean="0"/>
              <a:t>Improvement </a:t>
            </a:r>
            <a:r>
              <a:rPr lang="de-DE" sz="2800" dirty="0"/>
              <a:t>of forecast and monitoring systems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 smtClean="0"/>
              <a:t>Improvement </a:t>
            </a:r>
            <a:r>
              <a:rPr lang="de-DE" sz="2800" dirty="0"/>
              <a:t>of advise and information for farmers, agroindustries and </a:t>
            </a:r>
            <a:r>
              <a:rPr lang="de-DE" sz="2800" dirty="0" smtClean="0"/>
              <a:t>administrations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/>
              <a:t>C</a:t>
            </a:r>
            <a:r>
              <a:rPr lang="de-DE" sz="2800" dirty="0" smtClean="0"/>
              <a:t>ost </a:t>
            </a:r>
            <a:r>
              <a:rPr lang="de-DE" sz="2800" dirty="0"/>
              <a:t>reduction of the </a:t>
            </a:r>
            <a:r>
              <a:rPr lang="de-DE" sz="2800" dirty="0" err="1"/>
              <a:t>service</a:t>
            </a:r>
            <a:r>
              <a:rPr lang="de-DE" sz="2800" dirty="0"/>
              <a:t> </a:t>
            </a:r>
            <a:r>
              <a:rPr lang="de-DE" sz="2800" dirty="0" err="1" smtClean="0"/>
              <a:t>through</a:t>
            </a:r>
            <a:r>
              <a:rPr lang="de-DE" sz="2800" dirty="0" smtClean="0"/>
              <a:t> </a:t>
            </a:r>
            <a:r>
              <a:rPr lang="de-DE" sz="2800" dirty="0"/>
              <a:t>use of </a:t>
            </a:r>
            <a:r>
              <a:rPr lang="de-DE" sz="2800" dirty="0" smtClean="0"/>
              <a:t>COPERNICUS products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 smtClean="0"/>
              <a:t>services</a:t>
            </a:r>
            <a:endParaRPr lang="de-DE" sz="2800" dirty="0" smtClean="0"/>
          </a:p>
          <a:p>
            <a:pPr>
              <a:buNone/>
            </a:pPr>
            <a:r>
              <a:rPr lang="de-DE" sz="3200" b="1" dirty="0" err="1" smtClean="0"/>
              <a:t>Preliminary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feedback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users</a:t>
            </a:r>
            <a:r>
              <a:rPr lang="de-DE" sz="3200" b="1" dirty="0" smtClean="0"/>
              <a:t>:</a:t>
            </a:r>
          </a:p>
          <a:p>
            <a:pPr lvl="1"/>
            <a:r>
              <a:rPr lang="de-DE" sz="2800" dirty="0" smtClean="0"/>
              <a:t>Higher </a:t>
            </a:r>
            <a:r>
              <a:rPr lang="de-DE" sz="2800" dirty="0" err="1" smtClean="0"/>
              <a:t>resolution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products</a:t>
            </a:r>
            <a:r>
              <a:rPr lang="de-DE" sz="2800" dirty="0" smtClean="0"/>
              <a:t> favorable but</a:t>
            </a:r>
          </a:p>
          <a:p>
            <a:pPr lvl="1"/>
            <a:r>
              <a:rPr lang="de-DE" sz="2800" dirty="0" smtClean="0"/>
              <a:t>COPERNICUS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an </a:t>
            </a:r>
            <a:r>
              <a:rPr lang="de-DE" sz="2800" dirty="0" err="1" smtClean="0"/>
              <a:t>improvement</a:t>
            </a:r>
            <a:r>
              <a:rPr lang="de-DE" sz="2800" dirty="0" smtClean="0"/>
              <a:t> </a:t>
            </a:r>
            <a:r>
              <a:rPr lang="de-DE" sz="2800" dirty="0" err="1" smtClean="0"/>
              <a:t>now</a:t>
            </a:r>
            <a:endParaRPr lang="de-DE" sz="2800" dirty="0" smtClean="0"/>
          </a:p>
          <a:p>
            <a:pPr lvl="1" algn="just"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549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5029200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1200"/>
              </a:spcBef>
              <a:buNone/>
            </a:pPr>
            <a:r>
              <a:rPr lang="en-GB" b="1" dirty="0" smtClean="0"/>
              <a:t>Context: </a:t>
            </a:r>
            <a:r>
              <a:rPr lang="en-GB" b="1" dirty="0"/>
              <a:t>Drought and water</a:t>
            </a:r>
            <a:r>
              <a:rPr lang="en-GB" dirty="0"/>
              <a:t> availability are </a:t>
            </a:r>
            <a:r>
              <a:rPr lang="en-GB" dirty="0" smtClean="0"/>
              <a:t>important factors for </a:t>
            </a:r>
            <a:r>
              <a:rPr lang="en-GB" dirty="0"/>
              <a:t>water management. Information on </a:t>
            </a:r>
            <a:r>
              <a:rPr lang="en-GB" b="1" dirty="0">
                <a:solidFill>
                  <a:schemeClr val="accent1"/>
                </a:solidFill>
              </a:rPr>
              <a:t>snow melt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timeline and spatial distribution </a:t>
            </a:r>
            <a:r>
              <a:rPr lang="en-GB" dirty="0"/>
              <a:t>support water management  and environmental </a:t>
            </a:r>
            <a:r>
              <a:rPr lang="en-GB" dirty="0" smtClean="0"/>
              <a:t>protection</a:t>
            </a:r>
            <a:endParaRPr lang="en-GB" dirty="0"/>
          </a:p>
          <a:p>
            <a:pPr marL="0" indent="0" algn="just" hangingPunct="0">
              <a:spcBef>
                <a:spcPts val="1200"/>
              </a:spcBef>
              <a:buNone/>
            </a:pPr>
            <a:r>
              <a:rPr lang="en-GB" b="1" dirty="0"/>
              <a:t>P</a:t>
            </a:r>
            <a:r>
              <a:rPr lang="en-GB" b="1" dirty="0" smtClean="0"/>
              <a:t>urpose: </a:t>
            </a:r>
            <a:r>
              <a:rPr lang="en-GB" dirty="0"/>
              <a:t>The Junta de Andalusia / IFAPA is </a:t>
            </a:r>
            <a:r>
              <a:rPr lang="en-GB" b="1" dirty="0">
                <a:solidFill>
                  <a:schemeClr val="accent1"/>
                </a:solidFill>
              </a:rPr>
              <a:t>monitoring water sheds</a:t>
            </a:r>
            <a:r>
              <a:rPr lang="en-GB" dirty="0"/>
              <a:t> in the National Park Sierra Nevada for improved water </a:t>
            </a:r>
            <a:r>
              <a:rPr lang="en-GB" dirty="0" smtClean="0"/>
              <a:t>management</a:t>
            </a:r>
            <a:endParaRPr lang="it-IT" dirty="0"/>
          </a:p>
          <a:p>
            <a:pPr marL="0" indent="0" algn="just" hangingPunct="0">
              <a:spcBef>
                <a:spcPts val="1200"/>
              </a:spcBef>
              <a:buNone/>
            </a:pPr>
            <a:r>
              <a:rPr lang="en-GB" b="1" dirty="0" smtClean="0"/>
              <a:t>Users: </a:t>
            </a:r>
            <a:r>
              <a:rPr lang="en-GB" dirty="0"/>
              <a:t>IFAPA is the</a:t>
            </a:r>
            <a:r>
              <a:rPr lang="en-GB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Institute for Research and Education for Agriculture and Fishery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(under CAPMA) </a:t>
            </a:r>
            <a:r>
              <a:rPr lang="en-US" dirty="0" smtClean="0"/>
              <a:t> </a:t>
            </a:r>
            <a:r>
              <a:rPr lang="en-GB" dirty="0"/>
              <a:t>providing information forecast and monitoring  for </a:t>
            </a:r>
            <a:r>
              <a:rPr lang="en-GB" dirty="0" err="1"/>
              <a:t>Watermanagment</a:t>
            </a:r>
            <a:r>
              <a:rPr lang="en-GB" dirty="0"/>
              <a:t> in Andalusia </a:t>
            </a: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Applications - Drought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267200" cy="483076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ydrological model </a:t>
            </a:r>
            <a:r>
              <a:rPr lang="en-US" dirty="0" err="1" smtClean="0"/>
              <a:t>WiMMed</a:t>
            </a:r>
            <a:r>
              <a:rPr lang="en-US" dirty="0" smtClean="0"/>
              <a:t> (Watershed Integrated Management in Mediterranean Environments)</a:t>
            </a:r>
          </a:p>
          <a:p>
            <a:r>
              <a:rPr lang="en-US" dirty="0" smtClean="0"/>
              <a:t>Required cell size 30x30 m</a:t>
            </a:r>
            <a:r>
              <a:rPr lang="en-US" baseline="30000" dirty="0" smtClean="0"/>
              <a:t>2  </a:t>
            </a:r>
            <a:r>
              <a:rPr lang="en-US" dirty="0" smtClean="0"/>
              <a:t>derived from available GLOBAL LAND products (1x1 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934200" cy="533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3200" b="1" kern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Application: Drought/Snow Monitoring </a:t>
            </a:r>
            <a:r>
              <a:rPr lang="de-DE" sz="3200" b="1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de-DE" sz="3200" b="1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de-DE" sz="3200" b="1" kern="12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Imagen 6" descr="C:\Users\RAFA_GRANDE\Desktop\Dibuj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70998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 lvl="0"/>
            <a:r>
              <a:rPr lang="en-US" dirty="0" smtClean="0"/>
              <a:t>Simulation 1: </a:t>
            </a:r>
            <a:r>
              <a:rPr lang="en-US" dirty="0" err="1" smtClean="0"/>
              <a:t>WiMMed</a:t>
            </a:r>
            <a:r>
              <a:rPr lang="en-US" dirty="0" smtClean="0"/>
              <a:t> simulation using as input a homogenous snow albedo value over the snow pixels.</a:t>
            </a:r>
          </a:p>
          <a:p>
            <a:pPr lvl="0"/>
            <a:endParaRPr lang="de-DE" dirty="0" smtClean="0"/>
          </a:p>
          <a:p>
            <a:pPr lvl="0"/>
            <a:r>
              <a:rPr lang="en-US" dirty="0" smtClean="0"/>
              <a:t>Simulation 2: </a:t>
            </a:r>
            <a:r>
              <a:rPr lang="en-US" dirty="0" err="1" smtClean="0"/>
              <a:t>WiMMed</a:t>
            </a:r>
            <a:r>
              <a:rPr lang="en-US" dirty="0" smtClean="0"/>
              <a:t> simulation using as input snow </a:t>
            </a:r>
            <a:r>
              <a:rPr lang="en-US" dirty="0" err="1" smtClean="0"/>
              <a:t>albedo</a:t>
            </a:r>
            <a:r>
              <a:rPr lang="en-US" dirty="0" smtClean="0"/>
              <a:t> patterns obtained by a previous analysis with </a:t>
            </a:r>
            <a:r>
              <a:rPr lang="en-US" dirty="0" err="1" smtClean="0"/>
              <a:t>Landsat</a:t>
            </a:r>
            <a:r>
              <a:rPr lang="en-US" dirty="0" smtClean="0"/>
              <a:t> images.</a:t>
            </a:r>
          </a:p>
          <a:p>
            <a:pPr lvl="0"/>
            <a:endParaRPr lang="de-DE" dirty="0" smtClean="0"/>
          </a:p>
          <a:p>
            <a:pPr lvl="0"/>
            <a:r>
              <a:rPr lang="en-US" dirty="0" smtClean="0"/>
              <a:t> Simulation 3: </a:t>
            </a:r>
            <a:r>
              <a:rPr lang="en-US" dirty="0" err="1" smtClean="0"/>
              <a:t>WiMMed</a:t>
            </a:r>
            <a:r>
              <a:rPr lang="en-US" dirty="0" smtClean="0"/>
              <a:t> simulation using a Direct Insertion technique in which the </a:t>
            </a:r>
            <a:r>
              <a:rPr lang="en-US" b="1" dirty="0" smtClean="0"/>
              <a:t>Copernicus data are assimilated into the modeling.</a:t>
            </a:r>
            <a:r>
              <a:rPr lang="en-US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Snow Monitoring </a:t>
            </a:r>
            <a:r>
              <a:rPr lang="de-DE" dirty="0"/>
              <a:t>S</a:t>
            </a:r>
            <a:r>
              <a:rPr lang="de-DE" dirty="0" smtClean="0"/>
              <a:t>imulations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Contents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Test Case: The use of COPERNICUS Global Land Products in Spain and by Junta de Andalusia</a:t>
            </a:r>
          </a:p>
          <a:p>
            <a:pPr marL="887413" lvl="1" indent="-446088"/>
            <a:r>
              <a:rPr lang="en-GB" dirty="0" smtClean="0"/>
              <a:t>National dissemination of  COPERNICUS Global Land data (products, necessary adaptations, applications, information dissemination)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446088" indent="-446088"/>
            <a:r>
              <a:rPr lang="en-GB" dirty="0" smtClean="0"/>
              <a:t>Successful Applications / Test Cases:</a:t>
            </a:r>
          </a:p>
          <a:p>
            <a:pPr marL="887413" lvl="1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Soil Erosion</a:t>
            </a:r>
          </a:p>
          <a:p>
            <a:pPr marL="887413" lvl="1" indent="-446088"/>
            <a:r>
              <a:rPr lang="en-GB" dirty="0" smtClean="0"/>
              <a:t>Farm Management: Pasture Monitoring</a:t>
            </a:r>
          </a:p>
          <a:p>
            <a:pPr marL="887413" lvl="1" indent="-446088"/>
            <a:r>
              <a:rPr lang="en-GB" dirty="0" smtClean="0"/>
              <a:t>Drought Monitoring: Water Availability / Snow Monitoring</a:t>
            </a:r>
          </a:p>
          <a:p>
            <a:pPr marL="446088" indent="-446088"/>
            <a:r>
              <a:rPr lang="en-GB" dirty="0" smtClean="0"/>
              <a:t>Summary &amp; Questions</a:t>
            </a:r>
            <a:endParaRPr lang="en-GB" dirty="0"/>
          </a:p>
          <a:p>
            <a:pPr marL="887413" lvl="1" indent="-446088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753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just" hangingPunct="0">
              <a:spcBef>
                <a:spcPts val="1200"/>
              </a:spcBef>
              <a:buNone/>
            </a:pPr>
            <a:r>
              <a:rPr lang="en-GB" b="1" dirty="0" smtClean="0"/>
              <a:t>Results: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 smtClean="0"/>
              <a:t>Improvement </a:t>
            </a:r>
            <a:r>
              <a:rPr lang="de-DE" sz="2800" dirty="0"/>
              <a:t>of spatial snow melt events after winter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 smtClean="0"/>
              <a:t>Improved </a:t>
            </a:r>
            <a:r>
              <a:rPr lang="de-DE" sz="2800" dirty="0"/>
              <a:t>water </a:t>
            </a:r>
            <a:r>
              <a:rPr lang="de-DE" sz="2800" dirty="0" smtClean="0"/>
              <a:t>managment </a:t>
            </a:r>
            <a:r>
              <a:rPr lang="de-DE" sz="2800" dirty="0"/>
              <a:t>on watershed level</a:t>
            </a:r>
          </a:p>
          <a:p>
            <a:pPr lvl="1" algn="just">
              <a:spcBef>
                <a:spcPts val="1200"/>
              </a:spcBef>
            </a:pPr>
            <a:r>
              <a:rPr lang="de-DE" sz="2800" dirty="0" smtClean="0"/>
              <a:t>Cost </a:t>
            </a:r>
            <a:r>
              <a:rPr lang="de-DE" sz="2800" dirty="0"/>
              <a:t>reduction of the service through use of GMES/COPERNICUS products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 smtClean="0"/>
              <a:t>services</a:t>
            </a:r>
            <a:endParaRPr lang="de-DE" sz="2800" dirty="0" smtClean="0"/>
          </a:p>
          <a:p>
            <a:pPr>
              <a:buNone/>
            </a:pPr>
            <a:r>
              <a:rPr lang="de-DE" b="1" dirty="0" err="1" smtClean="0"/>
              <a:t>Preliminary</a:t>
            </a:r>
            <a:r>
              <a:rPr lang="de-DE" b="1" dirty="0" smtClean="0"/>
              <a:t> </a:t>
            </a:r>
            <a:r>
              <a:rPr lang="de-DE" b="1" dirty="0" err="1" smtClean="0"/>
              <a:t>feedback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users</a:t>
            </a:r>
            <a:r>
              <a:rPr lang="de-DE" b="1" dirty="0" smtClean="0"/>
              <a:t>:</a:t>
            </a:r>
          </a:p>
          <a:p>
            <a:pPr lvl="1"/>
            <a:r>
              <a:rPr lang="de-DE" sz="2800" dirty="0" err="1" smtClean="0"/>
              <a:t>Easier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Copernicus </a:t>
            </a:r>
            <a:r>
              <a:rPr lang="de-DE" sz="2800" dirty="0" err="1" smtClean="0"/>
              <a:t>products</a:t>
            </a:r>
            <a:r>
              <a:rPr lang="de-DE" sz="2800" dirty="0" smtClean="0"/>
              <a:t> (</a:t>
            </a:r>
            <a:r>
              <a:rPr lang="de-DE" sz="2800" dirty="0" err="1" smtClean="0"/>
              <a:t>water</a:t>
            </a:r>
            <a:r>
              <a:rPr lang="de-DE" sz="2800" dirty="0" smtClean="0"/>
              <a:t> </a:t>
            </a:r>
            <a:r>
              <a:rPr lang="de-DE" sz="2800" dirty="0" err="1" smtClean="0"/>
              <a:t>bodies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Europe will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helpful</a:t>
            </a:r>
            <a:r>
              <a:rPr lang="de-DE" sz="2800" dirty="0" smtClean="0"/>
              <a:t>)</a:t>
            </a:r>
          </a:p>
          <a:p>
            <a:pPr lvl="1"/>
            <a:r>
              <a:rPr lang="de-DE" sz="2800" dirty="0" smtClean="0"/>
              <a:t>NRT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favorable</a:t>
            </a:r>
          </a:p>
          <a:p>
            <a:pPr lvl="1"/>
            <a:r>
              <a:rPr lang="de-DE" sz="2800" dirty="0" smtClean="0"/>
              <a:t>Higher </a:t>
            </a:r>
            <a:r>
              <a:rPr lang="de-DE" sz="2800" dirty="0" err="1" smtClean="0"/>
              <a:t>resolution</a:t>
            </a:r>
            <a:r>
              <a:rPr lang="de-DE" sz="2800" dirty="0" smtClean="0"/>
              <a:t> </a:t>
            </a:r>
            <a:r>
              <a:rPr lang="de-DE" sz="2800" dirty="0" err="1" smtClean="0"/>
              <a:t>helpful</a:t>
            </a:r>
            <a:endParaRPr lang="de-DE" sz="2800" dirty="0" smtClean="0"/>
          </a:p>
          <a:p>
            <a:pPr lvl="1"/>
            <a:endParaRPr lang="de-DE" sz="2800" dirty="0" smtClean="0"/>
          </a:p>
          <a:p>
            <a:pPr lvl="1"/>
            <a:endParaRPr lang="de-DE" sz="2800" dirty="0" smtClean="0"/>
          </a:p>
          <a:p>
            <a:pPr lvl="1"/>
            <a:endParaRPr lang="de-DE" sz="2800" dirty="0" smtClean="0"/>
          </a:p>
          <a:p>
            <a:pPr lvl="1" algn="just">
              <a:spcBef>
                <a:spcPts val="1200"/>
              </a:spcBef>
            </a:pP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Applications (Drought Monitoring)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533400"/>
          </a:xfrm>
        </p:spPr>
        <p:txBody>
          <a:bodyPr/>
          <a:lstStyle/>
          <a:p>
            <a:r>
              <a:rPr lang="en-GB" dirty="0" smtClean="0"/>
              <a:t>Test case summary and experience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5181600"/>
          </a:xfrm>
        </p:spPr>
        <p:txBody>
          <a:bodyPr>
            <a:normAutofit lnSpcReduction="10000"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sz="3200" b="1" dirty="0" smtClean="0"/>
              <a:t>Summary and experience: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In general the data is helpful, but it must be tailored and adapted to national needs (projections, formats…)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For most applications, much higher resolutions are needed (30mx30m optimum)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Scientific and technical advise on COPERNICUS-RS products and services is necessary and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Support in national languages necessary for uptake (coordinated national involvement needed)</a:t>
            </a:r>
          </a:p>
          <a:p>
            <a:pPr marL="20638" indent="0">
              <a:buNone/>
            </a:pPr>
            <a:endParaRPr lang="en-GB" sz="2000" dirty="0" smtClean="0"/>
          </a:p>
          <a:p>
            <a:pPr marL="20638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8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828800"/>
          </a:xfrm>
        </p:spPr>
        <p:txBody>
          <a:bodyPr/>
          <a:lstStyle/>
          <a:p>
            <a:r>
              <a:rPr lang="en-GB" sz="6000" b="1" dirty="0" smtClean="0"/>
              <a:t>Feedback Forms</a:t>
            </a:r>
          </a:p>
          <a:p>
            <a:r>
              <a:rPr lang="en-GB" sz="6000" b="1" dirty="0" smtClean="0"/>
              <a:t>&amp;</a:t>
            </a:r>
          </a:p>
          <a:p>
            <a:r>
              <a:rPr lang="en-GB" sz="6000" b="1" dirty="0" smtClean="0"/>
              <a:t>Questions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8638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05600" cy="533400"/>
          </a:xfrm>
        </p:spPr>
        <p:txBody>
          <a:bodyPr/>
          <a:lstStyle/>
          <a:p>
            <a:r>
              <a:rPr lang="en-GB" dirty="0"/>
              <a:t>Applications (Global for RS-Portal)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5181600"/>
          </a:xfrm>
        </p:spPr>
        <p:txBody>
          <a:bodyPr>
            <a:noAutofit/>
          </a:bodyPr>
          <a:lstStyle/>
          <a:p>
            <a:pPr marL="2063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b="1" dirty="0" smtClean="0"/>
              <a:t>Context: </a:t>
            </a:r>
            <a:r>
              <a:rPr lang="en-GB" dirty="0" smtClean="0"/>
              <a:t>General dissemination of Remote Sensing information is organised in a centralised way in Spain through a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Spatial Data Infrastructure (SDI)</a:t>
            </a:r>
            <a:endParaRPr lang="en-GB" sz="2400" dirty="0" smtClean="0"/>
          </a:p>
          <a:p>
            <a:pPr marL="2063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b="1" dirty="0" smtClean="0"/>
              <a:t>Purpose: </a:t>
            </a:r>
            <a:r>
              <a:rPr lang="en-GB" dirty="0" smtClean="0"/>
              <a:t>Remote </a:t>
            </a:r>
            <a:r>
              <a:rPr lang="en-GB" dirty="0"/>
              <a:t>Sensing Products and Services should be available through a central hub in a uniform way to all users in Spain with scientific and Spanish speaking </a:t>
            </a:r>
            <a:r>
              <a:rPr lang="en-GB" dirty="0" smtClean="0"/>
              <a:t>support</a:t>
            </a:r>
            <a:endParaRPr lang="en-GB" sz="2400" dirty="0" smtClean="0"/>
          </a:p>
          <a:p>
            <a:pPr marL="2063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b="1" dirty="0" smtClean="0"/>
              <a:t>Users: </a:t>
            </a:r>
            <a:r>
              <a:rPr lang="en-GB" dirty="0" smtClean="0"/>
              <a:t>First </a:t>
            </a:r>
            <a:r>
              <a:rPr lang="en-GB" dirty="0"/>
              <a:t>level user on national level is the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PNT (National Remote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Sensing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Network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8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05600" cy="533400"/>
          </a:xfrm>
        </p:spPr>
        <p:txBody>
          <a:bodyPr/>
          <a:lstStyle/>
          <a:p>
            <a:r>
              <a:rPr lang="en-GB" dirty="0"/>
              <a:t>Applications (Global for RS-Portal)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800000"/>
          </a:xfrm>
        </p:spPr>
        <p:txBody>
          <a:bodyPr>
            <a:normAutofit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sz="3200" b="1" dirty="0" smtClean="0"/>
              <a:t>Results: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Adapted (where necessary) Copernicus services and products available to Spanish Users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Support for take up of these services and products for regional and local level end users in Spain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Scientific advise on these RS products and services e.g. dedicated working group</a:t>
            </a:r>
          </a:p>
          <a:p>
            <a:pPr marL="20638" indent="0">
              <a:buNone/>
            </a:pPr>
            <a:endParaRPr lang="en-GB" sz="2000" dirty="0" smtClean="0"/>
          </a:p>
          <a:p>
            <a:pPr marL="20638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8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3" cstate="print"/>
          <a:srcRect l="4613" t="4285" r="1233" b="38206"/>
          <a:stretch>
            <a:fillRect/>
          </a:stretch>
        </p:blipFill>
        <p:spPr bwMode="auto">
          <a:xfrm>
            <a:off x="914399" y="1219200"/>
            <a:ext cx="7010401" cy="4767357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934200" cy="533400"/>
          </a:xfrm>
        </p:spPr>
        <p:txBody>
          <a:bodyPr/>
          <a:lstStyle/>
          <a:p>
            <a:pPr lvl="0"/>
            <a:r>
              <a:rPr lang="de-DE" sz="2800" dirty="0" smtClean="0"/>
              <a:t>ES: National  Remote </a:t>
            </a:r>
            <a:r>
              <a:rPr lang="de-DE" sz="2800" dirty="0" err="1" smtClean="0"/>
              <a:t>Sensing</a:t>
            </a:r>
            <a:r>
              <a:rPr lang="de-DE" sz="2800" dirty="0" smtClean="0"/>
              <a:t> </a:t>
            </a:r>
            <a:r>
              <a:rPr lang="de-DE" sz="2800" dirty="0" err="1" smtClean="0"/>
              <a:t>Platform</a:t>
            </a:r>
            <a:r>
              <a:rPr lang="de-DE" sz="2800" dirty="0" smtClean="0"/>
              <a:t> - PNT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828800" y="5867400"/>
            <a:ext cx="5486400" cy="533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PNT Web: </a:t>
            </a:r>
            <a:r>
              <a:rPr lang="en-GB" b="1" dirty="0" smtClean="0">
                <a:hlinkClick r:id="rId4"/>
              </a:rPr>
              <a:t>http://www.ign.es/PNT/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371600" y="5867400"/>
            <a:ext cx="6705600" cy="762000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PNT </a:t>
            </a:r>
            <a:r>
              <a:rPr lang="en-GB" b="1" dirty="0" err="1" smtClean="0"/>
              <a:t>Blog:</a:t>
            </a:r>
            <a:r>
              <a:rPr lang="en-GB" b="1" dirty="0" err="1" smtClean="0">
                <a:hlinkClick r:id="rId3"/>
              </a:rPr>
              <a:t>http://blogpnt.wordpress.com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934200" cy="533400"/>
          </a:xfrm>
        </p:spPr>
        <p:txBody>
          <a:bodyPr/>
          <a:lstStyle/>
          <a:p>
            <a:r>
              <a:rPr lang="de-DE" sz="2800" dirty="0" smtClean="0"/>
              <a:t>ES: National  Remote </a:t>
            </a:r>
            <a:r>
              <a:rPr lang="de-DE" sz="2800" dirty="0" err="1" smtClean="0"/>
              <a:t>Sensing</a:t>
            </a:r>
            <a:r>
              <a:rPr lang="de-DE" sz="2800" dirty="0" smtClean="0"/>
              <a:t> </a:t>
            </a:r>
            <a:r>
              <a:rPr lang="de-DE" sz="2800" dirty="0" err="1" smtClean="0"/>
              <a:t>Platform</a:t>
            </a:r>
            <a:r>
              <a:rPr lang="de-DE" sz="2800" dirty="0" smtClean="0"/>
              <a:t> - PNT</a:t>
            </a:r>
            <a:endParaRPr lang="de-D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6909" t="4832" r="10138" b="44150"/>
          <a:stretch>
            <a:fillRect/>
          </a:stretch>
        </p:blipFill>
        <p:spPr bwMode="auto">
          <a:xfrm>
            <a:off x="943593" y="1066799"/>
            <a:ext cx="7133607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85800" y="58674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Survey on Copernicus Global Land products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Registration </a:t>
            </a:r>
            <a:r>
              <a:rPr lang="de-DE" dirty="0" err="1" smtClean="0"/>
              <a:t>for</a:t>
            </a:r>
            <a:r>
              <a:rPr lang="de-DE" dirty="0" smtClean="0"/>
              <a:t> Data Request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910" t="11362" r="9673" b="2037"/>
          <a:stretch>
            <a:fillRect/>
          </a:stretch>
        </p:blipFill>
        <p:spPr bwMode="auto">
          <a:xfrm>
            <a:off x="685800" y="1066800"/>
            <a:ext cx="7086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Imagen 2" descr="E:\WORKING\GIO-Users\PNT\SPAIN\SPOT_VGT\FAPAR\Canarias\2013\g2_BIOPAR_FAPAR_QL_20130603_H16V6_VGT_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533400"/>
          </a:xfrm>
        </p:spPr>
        <p:txBody>
          <a:bodyPr/>
          <a:lstStyle/>
          <a:p>
            <a:r>
              <a:rPr lang="de-DE" sz="3200" dirty="0" smtClean="0"/>
              <a:t>PNT – FTP </a:t>
            </a:r>
            <a:r>
              <a:rPr lang="de-DE" sz="3200" dirty="0" err="1" smtClean="0"/>
              <a:t>download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GL </a:t>
            </a:r>
            <a:r>
              <a:rPr lang="de-DE" sz="3200" dirty="0" err="1" smtClean="0"/>
              <a:t>products</a:t>
            </a:r>
            <a:endParaRPr lang="de-DE" sz="32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0" y="990600"/>
            <a:ext cx="4706938" cy="2705100"/>
            <a:chOff x="2481" y="11210"/>
            <a:chExt cx="8214" cy="548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1" y="11210"/>
              <a:ext cx="8130" cy="5488"/>
            </a:xfrm>
            <a:prstGeom prst="rect">
              <a:avLst/>
            </a:prstGeom>
            <a:noFill/>
          </p:spPr>
        </p:pic>
        <p:sp>
          <p:nvSpPr>
            <p:cNvPr id="8194" name="Oval 2"/>
            <p:cNvSpPr>
              <a:spLocks noChangeArrowheads="1"/>
            </p:cNvSpPr>
            <p:nvPr/>
          </p:nvSpPr>
          <p:spPr bwMode="auto">
            <a:xfrm>
              <a:off x="5655" y="11890"/>
              <a:ext cx="5040" cy="2785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357687" y="1752600"/>
            <a:ext cx="4786313" cy="2405063"/>
            <a:chOff x="1917" y="12723"/>
            <a:chExt cx="8211" cy="4239"/>
          </a:xfrm>
        </p:grpSpPr>
        <p:pic>
          <p:nvPicPr>
            <p:cNvPr id="8199" name="Imagen 4"/>
            <p:cNvPicPr>
              <a:picLocks noChangeAspect="1" noChangeArrowheads="1"/>
            </p:cNvPicPr>
            <p:nvPr/>
          </p:nvPicPr>
          <p:blipFill>
            <a:blip r:embed="rId3" cstate="print"/>
            <a:srcRect l="43690" t="21297" r="8702" b="45016"/>
            <a:stretch>
              <a:fillRect/>
            </a:stretch>
          </p:blipFill>
          <p:spPr bwMode="auto">
            <a:xfrm>
              <a:off x="2288" y="12957"/>
              <a:ext cx="7720" cy="3688"/>
            </a:xfrm>
            <a:prstGeom prst="rect">
              <a:avLst/>
            </a:prstGeom>
            <a:noFill/>
          </p:spPr>
        </p:pic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1917" y="12723"/>
              <a:ext cx="8211" cy="4239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52400" y="3988475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OPERNICUS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LAI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products disseminated through PNT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Coverage: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Iberian Peninsula and Balearics Islands (Tiles: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H17V4, H17V5, H18V4, H18V5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), Canary Islands (Tile: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H16V6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201" name="Imagen 3" descr="E:\WORKING\GIO-Users\PNT\SPAIN\SPOT_VGT\FAPAR\Peninsula_y_Baleares\2013\g2_BIOPAR_FAPAR_QL_20130603_H17-18V4-5_VGT_V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1814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81800" cy="533400"/>
          </a:xfrm>
        </p:spPr>
        <p:txBody>
          <a:bodyPr/>
          <a:lstStyle/>
          <a:p>
            <a:r>
              <a:rPr lang="en-GB" dirty="0"/>
              <a:t>Applications </a:t>
            </a:r>
            <a:r>
              <a:rPr lang="en-GB" dirty="0" smtClean="0"/>
              <a:t>– Soil Erosion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5029200"/>
          </a:xfrm>
        </p:spPr>
        <p:txBody>
          <a:bodyPr>
            <a:noAutofit/>
          </a:bodyPr>
          <a:lstStyle/>
          <a:p>
            <a:pPr marL="20638" indent="0">
              <a:spcBef>
                <a:spcPts val="1200"/>
              </a:spcBef>
              <a:buNone/>
            </a:pPr>
            <a:r>
              <a:rPr lang="en-GB" b="1" dirty="0" smtClean="0"/>
              <a:t>Context: Soil Erosion </a:t>
            </a:r>
            <a:r>
              <a:rPr lang="en-GB" dirty="0" smtClean="0"/>
              <a:t>is a key environmental problem in many countries, for soil fertility / agricultural productivity among other negative effects.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Soil Erosion information is key information to combat soil erosion.</a:t>
            </a:r>
          </a:p>
          <a:p>
            <a:pPr marL="20638" indent="0">
              <a:spcBef>
                <a:spcPts val="1200"/>
              </a:spcBef>
              <a:buNone/>
            </a:pPr>
            <a:r>
              <a:rPr lang="en-GB" b="1" dirty="0" smtClean="0"/>
              <a:t>Purpose: </a:t>
            </a:r>
            <a:r>
              <a:rPr lang="en-GB" dirty="0" smtClean="0"/>
              <a:t>The Junta de Andalusia / REDIAM is </a:t>
            </a:r>
            <a:r>
              <a:rPr lang="en-GB" b="1" dirty="0" smtClean="0">
                <a:solidFill>
                  <a:schemeClr val="accent1"/>
                </a:solidFill>
              </a:rPr>
              <a:t>monitoring soil erosion</a:t>
            </a:r>
            <a:r>
              <a:rPr lang="en-GB" dirty="0" smtClean="0"/>
              <a:t> using the USLE model. Additional information from RS-based products is implemented in the model.</a:t>
            </a:r>
          </a:p>
          <a:p>
            <a:pPr marL="20638" indent="0">
              <a:spcBef>
                <a:spcPts val="1200"/>
              </a:spcBef>
              <a:buNone/>
            </a:pPr>
            <a:r>
              <a:rPr lang="en-GB" b="1" dirty="0" smtClean="0"/>
              <a:t>Users: </a:t>
            </a:r>
            <a:r>
              <a:rPr lang="en-GB" dirty="0" smtClean="0"/>
              <a:t>REDIAM is the Environmental Information Network of Andalusia monitoring environmental effects here Soil Erosion.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1107</Words>
  <Application>Microsoft Office PowerPoint</Application>
  <PresentationFormat>On-screen Show (4:3)</PresentationFormat>
  <Paragraphs>121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Custom Design</vt:lpstr>
      <vt:lpstr>1_Custom Design</vt:lpstr>
      <vt:lpstr>User Awareness &amp; Training: Global Land Products for Regional Applications  -Spain - Bucharest, Romania – 8th Nov 2013 GAF AG &amp; EOMAP</vt:lpstr>
      <vt:lpstr>Contents</vt:lpstr>
      <vt:lpstr>Applications (Global for RS-Portal)</vt:lpstr>
      <vt:lpstr>Applications (Global for RS-Portal)</vt:lpstr>
      <vt:lpstr>ES: National  Remote Sensing Platform - PNT </vt:lpstr>
      <vt:lpstr>ES: National  Remote Sensing Platform - PNT</vt:lpstr>
      <vt:lpstr>Registration for Data Request</vt:lpstr>
      <vt:lpstr>PNT – FTP download of GL products</vt:lpstr>
      <vt:lpstr>Applications – Soil Erosion</vt:lpstr>
      <vt:lpstr>Applications – Soil Erosion</vt:lpstr>
      <vt:lpstr>Soil Erosion Estimate (past)</vt:lpstr>
      <vt:lpstr>Soil Erosion Estimate (updated) </vt:lpstr>
      <vt:lpstr>Applications – Soil Erosion</vt:lpstr>
      <vt:lpstr>Applications – Farm Management</vt:lpstr>
      <vt:lpstr>Farm Managment - Pasture Monitoring</vt:lpstr>
      <vt:lpstr>Applications - Farm management</vt:lpstr>
      <vt:lpstr>Applications - Drought Monitoring</vt:lpstr>
      <vt:lpstr>Application: Drought/Snow Monitoring  </vt:lpstr>
      <vt:lpstr>Snow Monitoring Simulations</vt:lpstr>
      <vt:lpstr>Applications (Drought Monitoring)</vt:lpstr>
      <vt:lpstr>Test case summary and experience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Northrop</dc:creator>
  <cp:lastModifiedBy>Amy Northrop</cp:lastModifiedBy>
  <cp:revision>83</cp:revision>
  <dcterms:created xsi:type="dcterms:W3CDTF">2006-08-16T00:00:00Z</dcterms:created>
  <dcterms:modified xsi:type="dcterms:W3CDTF">2013-11-05T14:48:18Z</dcterms:modified>
</cp:coreProperties>
</file>